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4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5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1" r:id="rId4"/>
    <p:sldMasterId id="2147483660" r:id="rId5"/>
    <p:sldMasterId id="2147483706" r:id="rId6"/>
    <p:sldMasterId id="2147483686" r:id="rId7"/>
    <p:sldMasterId id="2147483696" r:id="rId8"/>
    <p:sldMasterId id="2147483701" r:id="rId9"/>
  </p:sldMasterIdLst>
  <p:notesMasterIdLst>
    <p:notesMasterId r:id="rId18"/>
  </p:notesMasterIdLst>
  <p:handoutMasterIdLst>
    <p:handoutMasterId r:id="rId19"/>
  </p:handoutMasterIdLst>
  <p:sldIdLst>
    <p:sldId id="256" r:id="rId10"/>
    <p:sldId id="258" r:id="rId11"/>
    <p:sldId id="276" r:id="rId12"/>
    <p:sldId id="264" r:id="rId13"/>
    <p:sldId id="274" r:id="rId14"/>
    <p:sldId id="273" r:id="rId15"/>
    <p:sldId id="266" r:id="rId16"/>
    <p:sldId id="263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2B88"/>
    <a:srgbClr val="0048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55" autoAdjust="0"/>
    <p:restoredTop sz="87288" autoAdjust="0"/>
  </p:normalViewPr>
  <p:slideViewPr>
    <p:cSldViewPr snapToGrid="0">
      <p:cViewPr varScale="1">
        <p:scale>
          <a:sx n="67" d="100"/>
          <a:sy n="67" d="100"/>
        </p:scale>
        <p:origin x="85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2700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4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openxmlformats.org/officeDocument/2006/relationships/tableStyles" Target="tableStyles.xml"/><Relationship Id="rId10" Type="http://schemas.openxmlformats.org/officeDocument/2006/relationships/slide" Target="slides/slide1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80609F-DD94-42C5-AFCA-146740FA8F03}" type="datetimeFigureOut">
              <a:rPr lang="en-US" smtClean="0"/>
              <a:t>12/6/2023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F257DB-D3F4-476B-B6C0-3607198D95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4527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AC1FB4-532D-4F2B-8FC6-86E8CEC8BD60}" type="datetimeFigureOut">
              <a:rPr lang="en-US" smtClean="0"/>
              <a:t>12/6/2023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A9590F-996A-46AB-91ED-415DFC97F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8752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7B3EECD-A5CA-4B43-BAB0-9C1407268E35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027979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3B8A66-BCD1-41FC-BEEE-F7D3C46A23B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83878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3B8A66-BCD1-41FC-BEEE-F7D3C46A23B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61870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chemeClr val="tx2"/>
                </a:solidFill>
              </a:rPr>
              <a:t>Provide oversight and management of open recommendations (</a:t>
            </a:r>
            <a:r>
              <a:rPr lang="en-US" dirty="0"/>
              <a:t>even if they are not assigned to HAF we still manage the recommendations)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3B8A66-BCD1-41FC-BEEE-F7D3C46A23B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06305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FF0000"/>
                </a:solidFill>
              </a:rPr>
              <a:t>(make sure you let them know that we will advise them if they are not compliant through the investigation process)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3B8A66-BCD1-41FC-BEEE-F7D3C46A23B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13539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3B8A66-BCD1-41FC-BEEE-F7D3C46A23B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77983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1385193-27D7-49C8-874E-A42A4C8DC91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21677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8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2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2"/>
          <p:cNvSpPr>
            <a:spLocks noChangeShapeType="1"/>
          </p:cNvSpPr>
          <p:nvPr/>
        </p:nvSpPr>
        <p:spPr bwMode="auto">
          <a:xfrm>
            <a:off x="508000" y="6451600"/>
            <a:ext cx="11176000" cy="0"/>
          </a:xfrm>
          <a:prstGeom prst="line">
            <a:avLst/>
          </a:prstGeom>
          <a:noFill/>
          <a:ln w="57150">
            <a:solidFill>
              <a:srgbClr val="0C2D8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1693333" y="1233489"/>
            <a:ext cx="8737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itchFamily="18" charset="0"/>
                <a:ea typeface="+mn-ea"/>
                <a:cs typeface="+mn-cs"/>
              </a:rPr>
              <a:t>I n t e g r i t y  -  S e r v i c e  -  E x c e l l e n c e</a:t>
            </a:r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508000" y="1231900"/>
            <a:ext cx="11176000" cy="0"/>
          </a:xfrm>
          <a:prstGeom prst="line">
            <a:avLst/>
          </a:prstGeom>
          <a:noFill/>
          <a:ln w="57150">
            <a:solidFill>
              <a:srgbClr val="0C2D8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2248492" y="463254"/>
            <a:ext cx="7627281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Department of the Air Force</a:t>
            </a:r>
            <a:endParaRPr kumimoji="0" lang="en-US" sz="4000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0191" name="Rectangle 15"/>
          <p:cNvSpPr>
            <a:spLocks noGrp="1" noChangeArrowheads="1"/>
          </p:cNvSpPr>
          <p:nvPr>
            <p:ph type="ctrTitle"/>
          </p:nvPr>
        </p:nvSpPr>
        <p:spPr>
          <a:xfrm>
            <a:off x="368301" y="1832703"/>
            <a:ext cx="11315700" cy="1760220"/>
          </a:xfrm>
        </p:spPr>
        <p:txBody>
          <a:bodyPr/>
          <a:lstStyle>
            <a:lvl1pPr>
              <a:defRPr sz="4400" i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969696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As of: </a:t>
            </a: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4D878B-E1DC-4660-B35E-2A1360676FC3}" type="slidenum"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279" y="2937973"/>
            <a:ext cx="3233417" cy="323341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72564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969696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As of: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636F4B-0E12-407B-8691-A7DC3623F552}" type="slidenum"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56092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969696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As of: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CE687A-94BB-4FFF-933A-EE45C321591A}" type="slidenum"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Line 1035"/>
          <p:cNvSpPr>
            <a:spLocks noChangeShapeType="1"/>
          </p:cNvSpPr>
          <p:nvPr userDrawn="1"/>
        </p:nvSpPr>
        <p:spPr bwMode="auto">
          <a:xfrm>
            <a:off x="508000" y="3749040"/>
            <a:ext cx="11176000" cy="0"/>
          </a:xfrm>
          <a:prstGeom prst="line">
            <a:avLst/>
          </a:prstGeom>
          <a:noFill/>
          <a:ln w="57150">
            <a:solidFill>
              <a:srgbClr val="0C2D8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Line 1035"/>
          <p:cNvSpPr>
            <a:spLocks noChangeShapeType="1"/>
          </p:cNvSpPr>
          <p:nvPr userDrawn="1"/>
        </p:nvSpPr>
        <p:spPr bwMode="auto">
          <a:xfrm>
            <a:off x="6099614" y="1228627"/>
            <a:ext cx="0" cy="5209880"/>
          </a:xfrm>
          <a:prstGeom prst="line">
            <a:avLst/>
          </a:prstGeom>
          <a:noFill/>
          <a:ln w="57150">
            <a:solidFill>
              <a:srgbClr val="0C2D8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74208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969696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As of: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CE687A-94BB-4FFF-933A-EE45C321591A}" type="slidenum"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56090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2"/>
          <p:cNvSpPr>
            <a:spLocks noChangeShapeType="1"/>
          </p:cNvSpPr>
          <p:nvPr/>
        </p:nvSpPr>
        <p:spPr bwMode="auto">
          <a:xfrm>
            <a:off x="508000" y="6451600"/>
            <a:ext cx="11176000" cy="0"/>
          </a:xfrm>
          <a:prstGeom prst="line">
            <a:avLst/>
          </a:prstGeom>
          <a:noFill/>
          <a:ln w="57150">
            <a:solidFill>
              <a:srgbClr val="0C2D8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508000" y="1233489"/>
            <a:ext cx="11176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1800" b="1" i="1" kern="1200" baseline="0" dirty="0">
                <a:solidFill>
                  <a:schemeClr val="tx1"/>
                </a:solidFill>
                <a:effectLst/>
                <a:latin typeface="Century Schoolbook" panose="02040604050505020304" pitchFamily="18" charset="0"/>
                <a:ea typeface="+mn-ea"/>
                <a:cs typeface="+mn-cs"/>
              </a:rPr>
              <a:t>Safeguard Airmen/Guardians  -  Protect Resources  -  Preserve Combat Capability</a:t>
            </a:r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508000" y="1231900"/>
            <a:ext cx="11176000" cy="0"/>
          </a:xfrm>
          <a:prstGeom prst="line">
            <a:avLst/>
          </a:prstGeom>
          <a:noFill/>
          <a:ln w="57150">
            <a:solidFill>
              <a:srgbClr val="0C2D8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508000" y="463254"/>
            <a:ext cx="11176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Headquarters, Air Force Safety Center</a:t>
            </a:r>
            <a:endParaRPr kumimoji="0" lang="en-US" sz="4000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0191" name="Rectangle 15"/>
          <p:cNvSpPr>
            <a:spLocks noGrp="1" noChangeArrowheads="1"/>
          </p:cNvSpPr>
          <p:nvPr>
            <p:ph type="ctrTitle"/>
          </p:nvPr>
        </p:nvSpPr>
        <p:spPr>
          <a:xfrm>
            <a:off x="368301" y="1832703"/>
            <a:ext cx="11315700" cy="1760220"/>
          </a:xfrm>
        </p:spPr>
        <p:txBody>
          <a:bodyPr/>
          <a:lstStyle>
            <a:lvl1pPr>
              <a:defRPr sz="4400" i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969696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As of: </a:t>
            </a: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4D878B-E1DC-4660-B35E-2A1360676FC3}" type="slidenum"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368301" y="3588363"/>
            <a:ext cx="5127601" cy="2583023"/>
            <a:chOff x="368301" y="3588363"/>
            <a:chExt cx="5127601" cy="2583023"/>
          </a:xfrm>
        </p:grpSpPr>
        <p:grpSp>
          <p:nvGrpSpPr>
            <p:cNvPr id="50176" name="Group 50175"/>
            <p:cNvGrpSpPr/>
            <p:nvPr userDrawn="1"/>
          </p:nvGrpSpPr>
          <p:grpSpPr>
            <a:xfrm>
              <a:off x="368301" y="4255202"/>
              <a:ext cx="5127601" cy="1203952"/>
              <a:chOff x="1419766" y="4113946"/>
              <a:chExt cx="5839020" cy="1370993"/>
            </a:xfrm>
          </p:grpSpPr>
          <p:pic>
            <p:nvPicPr>
              <p:cNvPr id="2" name="Picture 1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5957"/>
              <a:stretch/>
            </p:blipFill>
            <p:spPr>
              <a:xfrm>
                <a:off x="1419766" y="4170831"/>
                <a:ext cx="1863956" cy="1314108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6" name="Picture 5"/>
              <p:cNvPicPr>
                <a:picLocks noChangeAspect="1"/>
              </p:cNvPicPr>
              <p:nvPr userDrawn="1"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85251" y="4113946"/>
                <a:ext cx="873535" cy="1314108"/>
              </a:xfrm>
              <a:prstGeom prst="rect">
                <a:avLst/>
              </a:prstGeom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</p:pic>
        </p:grpSp>
        <p:pic>
          <p:nvPicPr>
            <p:cNvPr id="13" name="Picture 12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36245" y="3588363"/>
              <a:ext cx="2617721" cy="2583023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8356574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969696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As of: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636F4B-0E12-407B-8691-A7DC3623F552}" type="slidenum"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04479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969696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As of: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CE687A-94BB-4FFF-933A-EE45C321591A}" type="slidenum"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Line 1035"/>
          <p:cNvSpPr>
            <a:spLocks noChangeShapeType="1"/>
          </p:cNvSpPr>
          <p:nvPr userDrawn="1"/>
        </p:nvSpPr>
        <p:spPr bwMode="auto">
          <a:xfrm>
            <a:off x="508000" y="3749040"/>
            <a:ext cx="11176000" cy="0"/>
          </a:xfrm>
          <a:prstGeom prst="line">
            <a:avLst/>
          </a:prstGeom>
          <a:noFill/>
          <a:ln w="57150">
            <a:solidFill>
              <a:srgbClr val="0C2D8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Line 1035"/>
          <p:cNvSpPr>
            <a:spLocks noChangeShapeType="1"/>
          </p:cNvSpPr>
          <p:nvPr userDrawn="1"/>
        </p:nvSpPr>
        <p:spPr bwMode="auto">
          <a:xfrm>
            <a:off x="6099614" y="1228627"/>
            <a:ext cx="0" cy="5209880"/>
          </a:xfrm>
          <a:prstGeom prst="line">
            <a:avLst/>
          </a:prstGeom>
          <a:noFill/>
          <a:ln w="57150">
            <a:solidFill>
              <a:srgbClr val="0C2D8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3746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969696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As of: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CE687A-94BB-4FFF-933A-EE45C321591A}" type="slidenum"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35854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2"/>
          <p:cNvSpPr>
            <a:spLocks noChangeShapeType="1"/>
          </p:cNvSpPr>
          <p:nvPr/>
        </p:nvSpPr>
        <p:spPr bwMode="auto">
          <a:xfrm>
            <a:off x="508000" y="6451600"/>
            <a:ext cx="11176000" cy="0"/>
          </a:xfrm>
          <a:prstGeom prst="line">
            <a:avLst/>
          </a:prstGeom>
          <a:noFill/>
          <a:ln w="57150">
            <a:solidFill>
              <a:srgbClr val="0C2D8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508000" y="1231900"/>
            <a:ext cx="11176000" cy="0"/>
          </a:xfrm>
          <a:prstGeom prst="line">
            <a:avLst/>
          </a:prstGeom>
          <a:noFill/>
          <a:ln w="57150">
            <a:solidFill>
              <a:srgbClr val="0C2D8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508000" y="463254"/>
            <a:ext cx="11176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Headquarters, Air Force Safety</a:t>
            </a:r>
            <a:endParaRPr kumimoji="0" lang="en-US" sz="4000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0191" name="Rectangle 15"/>
          <p:cNvSpPr>
            <a:spLocks noGrp="1" noChangeArrowheads="1"/>
          </p:cNvSpPr>
          <p:nvPr>
            <p:ph type="ctrTitle"/>
          </p:nvPr>
        </p:nvSpPr>
        <p:spPr>
          <a:xfrm>
            <a:off x="368301" y="1832703"/>
            <a:ext cx="11315700" cy="1760220"/>
          </a:xfrm>
        </p:spPr>
        <p:txBody>
          <a:bodyPr/>
          <a:lstStyle>
            <a:lvl1pPr>
              <a:defRPr sz="4400" i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969696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As of: </a:t>
            </a: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4D878B-E1DC-4660-B35E-2A1360676FC3}" type="slidenum"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368301" y="3673422"/>
            <a:ext cx="4691668" cy="2583023"/>
            <a:chOff x="368301" y="3588362"/>
            <a:chExt cx="4691668" cy="2583023"/>
          </a:xfrm>
        </p:grpSpPr>
        <p:grpSp>
          <p:nvGrpSpPr>
            <p:cNvPr id="50176" name="Group 50175"/>
            <p:cNvGrpSpPr/>
            <p:nvPr userDrawn="1"/>
          </p:nvGrpSpPr>
          <p:grpSpPr>
            <a:xfrm>
              <a:off x="368301" y="4255202"/>
              <a:ext cx="4691668" cy="1203952"/>
              <a:chOff x="1419766" y="4113946"/>
              <a:chExt cx="5342604" cy="1370993"/>
            </a:xfrm>
          </p:grpSpPr>
          <p:pic>
            <p:nvPicPr>
              <p:cNvPr id="2" name="Picture 1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5957"/>
              <a:stretch/>
            </p:blipFill>
            <p:spPr>
              <a:xfrm>
                <a:off x="1419766" y="4170831"/>
                <a:ext cx="1863956" cy="1314108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6" name="Picture 5"/>
              <p:cNvPicPr>
                <a:picLocks noChangeAspect="1"/>
              </p:cNvPicPr>
              <p:nvPr userDrawn="1"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88835" y="4113946"/>
                <a:ext cx="873535" cy="1314108"/>
              </a:xfrm>
              <a:prstGeom prst="rect">
                <a:avLst/>
              </a:prstGeom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</p:pic>
        </p:grpSp>
        <p:pic>
          <p:nvPicPr>
            <p:cNvPr id="14" name="Picture 1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81867" y="3588362"/>
              <a:ext cx="2515806" cy="2583023"/>
            </a:xfrm>
            <a:prstGeom prst="rect">
              <a:avLst/>
            </a:prstGeom>
          </p:spPr>
        </p:pic>
      </p:grpSp>
      <p:sp>
        <p:nvSpPr>
          <p:cNvPr id="17" name="Text Box 3"/>
          <p:cNvSpPr txBox="1">
            <a:spLocks noChangeArrowheads="1"/>
          </p:cNvSpPr>
          <p:nvPr userDrawn="1"/>
        </p:nvSpPr>
        <p:spPr bwMode="auto">
          <a:xfrm>
            <a:off x="508000" y="1233489"/>
            <a:ext cx="11176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1800" b="1" i="1" kern="1200" baseline="0" dirty="0">
                <a:solidFill>
                  <a:schemeClr val="tx1"/>
                </a:solidFill>
                <a:effectLst/>
                <a:latin typeface="Century Schoolbook" panose="02040604050505020304" pitchFamily="18" charset="0"/>
                <a:ea typeface="+mn-ea"/>
                <a:cs typeface="+mn-cs"/>
              </a:rPr>
              <a:t>Safeguard Airmen/Guardians  -  Protect Resources  -  Preserve Combat Capability</a:t>
            </a:r>
          </a:p>
        </p:txBody>
      </p:sp>
    </p:spTree>
    <p:extLst>
      <p:ext uri="{BB962C8B-B14F-4D97-AF65-F5344CB8AC3E}">
        <p14:creationId xmlns:p14="http://schemas.microsoft.com/office/powerpoint/2010/main" val="14869974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969696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As of: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636F4B-0E12-407B-8691-A7DC3623F552}" type="slidenum"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65837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969696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As of: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CE687A-94BB-4FFF-933A-EE45C321591A}" type="slidenum"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Line 1035"/>
          <p:cNvSpPr>
            <a:spLocks noChangeShapeType="1"/>
          </p:cNvSpPr>
          <p:nvPr userDrawn="1"/>
        </p:nvSpPr>
        <p:spPr bwMode="auto">
          <a:xfrm>
            <a:off x="508000" y="3749040"/>
            <a:ext cx="11176000" cy="0"/>
          </a:xfrm>
          <a:prstGeom prst="line">
            <a:avLst/>
          </a:prstGeom>
          <a:noFill/>
          <a:ln w="57150">
            <a:solidFill>
              <a:srgbClr val="0C2D8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Line 1035"/>
          <p:cNvSpPr>
            <a:spLocks noChangeShapeType="1"/>
          </p:cNvSpPr>
          <p:nvPr userDrawn="1"/>
        </p:nvSpPr>
        <p:spPr bwMode="auto">
          <a:xfrm>
            <a:off x="6099614" y="1228627"/>
            <a:ext cx="0" cy="5209880"/>
          </a:xfrm>
          <a:prstGeom prst="line">
            <a:avLst/>
          </a:prstGeom>
          <a:noFill/>
          <a:ln w="57150">
            <a:solidFill>
              <a:srgbClr val="0C2D8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0092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969696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As of: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636F4B-0E12-407B-8691-A7DC3623F552}" type="slidenum"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83601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969696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As of: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CE687A-94BB-4FFF-933A-EE45C321591A}" type="slidenum"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49243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2"/>
          <p:cNvSpPr>
            <a:spLocks noChangeShapeType="1"/>
          </p:cNvSpPr>
          <p:nvPr/>
        </p:nvSpPr>
        <p:spPr bwMode="auto">
          <a:xfrm>
            <a:off x="508000" y="6451600"/>
            <a:ext cx="11176000" cy="0"/>
          </a:xfrm>
          <a:prstGeom prst="line">
            <a:avLst/>
          </a:prstGeom>
          <a:noFill/>
          <a:ln w="57150">
            <a:solidFill>
              <a:srgbClr val="0C2D8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508000" y="1233489"/>
            <a:ext cx="11176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1800" b="1" i="1" kern="1200" baseline="0" dirty="0">
                <a:solidFill>
                  <a:schemeClr val="tx1"/>
                </a:solidFill>
                <a:effectLst/>
                <a:latin typeface="Century Schoolbook" panose="02040604050505020304" pitchFamily="18" charset="0"/>
                <a:ea typeface="+mn-ea"/>
                <a:cs typeface="+mn-cs"/>
              </a:rPr>
              <a:t>Safeguard Airmen/Guardians  -  Protect Resources  -  Preserve Combat Capability</a:t>
            </a:r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508000" y="1231900"/>
            <a:ext cx="11176000" cy="0"/>
          </a:xfrm>
          <a:prstGeom prst="line">
            <a:avLst/>
          </a:prstGeom>
          <a:noFill/>
          <a:ln w="57150">
            <a:solidFill>
              <a:srgbClr val="0C2D8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508000" y="463254"/>
            <a:ext cx="11176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Headquarters, Air Force Safety</a:t>
            </a:r>
            <a:endParaRPr kumimoji="0" lang="en-US" sz="4000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0191" name="Rectangle 15"/>
          <p:cNvSpPr>
            <a:spLocks noGrp="1" noChangeArrowheads="1"/>
          </p:cNvSpPr>
          <p:nvPr>
            <p:ph type="ctrTitle"/>
          </p:nvPr>
        </p:nvSpPr>
        <p:spPr>
          <a:xfrm>
            <a:off x="368301" y="1832703"/>
            <a:ext cx="11315700" cy="1760220"/>
          </a:xfrm>
        </p:spPr>
        <p:txBody>
          <a:bodyPr/>
          <a:lstStyle>
            <a:lvl1pPr>
              <a:defRPr sz="4400" i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969696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As of: </a:t>
            </a: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4D878B-E1DC-4660-B35E-2A1360676FC3}" type="slidenum"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508000" y="2761783"/>
            <a:ext cx="3355084" cy="3399430"/>
            <a:chOff x="609137" y="2174417"/>
            <a:chExt cx="3944829" cy="3996969"/>
          </a:xfrm>
        </p:grpSpPr>
        <p:pic>
          <p:nvPicPr>
            <p:cNvPr id="2" name="Picture 1"/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5957"/>
            <a:stretch/>
          </p:blipFill>
          <p:spPr>
            <a:xfrm>
              <a:off x="609137" y="5043837"/>
              <a:ext cx="1193107" cy="84115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" name="Picture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4313" y="2463085"/>
              <a:ext cx="559270" cy="841340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3" name="Picture 12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36245" y="3588363"/>
              <a:ext cx="2617721" cy="2583023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4" name="Picture 13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4743" y="2174417"/>
              <a:ext cx="2515806" cy="25830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240032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969696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As of: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636F4B-0E12-407B-8691-A7DC3623F552}" type="slidenum"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13348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969696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As of: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CE687A-94BB-4FFF-933A-EE45C321591A}" type="slidenum"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Line 1035"/>
          <p:cNvSpPr>
            <a:spLocks noChangeShapeType="1"/>
          </p:cNvSpPr>
          <p:nvPr userDrawn="1"/>
        </p:nvSpPr>
        <p:spPr bwMode="auto">
          <a:xfrm>
            <a:off x="508000" y="3749040"/>
            <a:ext cx="11176000" cy="0"/>
          </a:xfrm>
          <a:prstGeom prst="line">
            <a:avLst/>
          </a:prstGeom>
          <a:noFill/>
          <a:ln w="57150">
            <a:solidFill>
              <a:srgbClr val="0C2D8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Line 1035"/>
          <p:cNvSpPr>
            <a:spLocks noChangeShapeType="1"/>
          </p:cNvSpPr>
          <p:nvPr userDrawn="1"/>
        </p:nvSpPr>
        <p:spPr bwMode="auto">
          <a:xfrm>
            <a:off x="6099614" y="1228627"/>
            <a:ext cx="0" cy="5209880"/>
          </a:xfrm>
          <a:prstGeom prst="line">
            <a:avLst/>
          </a:prstGeom>
          <a:noFill/>
          <a:ln w="57150">
            <a:solidFill>
              <a:srgbClr val="0C2D8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638473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969696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As of: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CE687A-94BB-4FFF-933A-EE45C321591A}" type="slidenum"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80361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969696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As of: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CE687A-94BB-4FFF-933A-EE45C321591A}" type="slidenum"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Line 1035"/>
          <p:cNvSpPr>
            <a:spLocks noChangeShapeType="1"/>
          </p:cNvSpPr>
          <p:nvPr userDrawn="1"/>
        </p:nvSpPr>
        <p:spPr bwMode="auto">
          <a:xfrm>
            <a:off x="508000" y="3749040"/>
            <a:ext cx="11176000" cy="0"/>
          </a:xfrm>
          <a:prstGeom prst="line">
            <a:avLst/>
          </a:prstGeom>
          <a:noFill/>
          <a:ln w="57150">
            <a:solidFill>
              <a:srgbClr val="0C2D8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Line 1035"/>
          <p:cNvSpPr>
            <a:spLocks noChangeShapeType="1"/>
          </p:cNvSpPr>
          <p:nvPr userDrawn="1"/>
        </p:nvSpPr>
        <p:spPr bwMode="auto">
          <a:xfrm>
            <a:off x="6099614" y="1228627"/>
            <a:ext cx="0" cy="5209880"/>
          </a:xfrm>
          <a:prstGeom prst="line">
            <a:avLst/>
          </a:prstGeom>
          <a:noFill/>
          <a:ln w="57150">
            <a:solidFill>
              <a:srgbClr val="0C2D8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42183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969696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As of: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CE687A-94BB-4FFF-933A-EE45C321591A}" type="slidenum"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0251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2"/>
          <p:cNvSpPr>
            <a:spLocks noChangeShapeType="1"/>
          </p:cNvSpPr>
          <p:nvPr/>
        </p:nvSpPr>
        <p:spPr bwMode="auto">
          <a:xfrm>
            <a:off x="508000" y="6451600"/>
            <a:ext cx="11176000" cy="0"/>
          </a:xfrm>
          <a:prstGeom prst="line">
            <a:avLst/>
          </a:prstGeom>
          <a:noFill/>
          <a:ln w="57150">
            <a:solidFill>
              <a:srgbClr val="0C2D8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1693333" y="1233489"/>
            <a:ext cx="8737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itchFamily="18" charset="0"/>
                <a:ea typeface="+mn-ea"/>
                <a:cs typeface="+mn-cs"/>
              </a:rPr>
              <a:t>I n t e g r i t y  -  S e r v i c e  -  E x c e l l e n c e</a:t>
            </a:r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508000" y="1231900"/>
            <a:ext cx="11176000" cy="0"/>
          </a:xfrm>
          <a:prstGeom prst="line">
            <a:avLst/>
          </a:prstGeom>
          <a:noFill/>
          <a:ln w="57150">
            <a:solidFill>
              <a:srgbClr val="0C2D8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2248492" y="463254"/>
            <a:ext cx="7627281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Department of the Air Force</a:t>
            </a:r>
            <a:endParaRPr kumimoji="0" lang="en-US" sz="4000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0191" name="Rectangle 15"/>
          <p:cNvSpPr>
            <a:spLocks noGrp="1" noChangeArrowheads="1"/>
          </p:cNvSpPr>
          <p:nvPr>
            <p:ph type="ctrTitle"/>
          </p:nvPr>
        </p:nvSpPr>
        <p:spPr>
          <a:xfrm>
            <a:off x="368301" y="1832703"/>
            <a:ext cx="11315700" cy="1760220"/>
          </a:xfrm>
        </p:spPr>
        <p:txBody>
          <a:bodyPr/>
          <a:lstStyle>
            <a:lvl1pPr>
              <a:defRPr sz="4400" i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969696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As of: </a:t>
            </a: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4D878B-E1DC-4660-B35E-2A1360676FC3}" type="slidenum"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50176" name="Group 50175"/>
          <p:cNvGrpSpPr/>
          <p:nvPr userDrawn="1"/>
        </p:nvGrpSpPr>
        <p:grpSpPr>
          <a:xfrm>
            <a:off x="368301" y="3592923"/>
            <a:ext cx="5127601" cy="2578464"/>
            <a:chOff x="1419766" y="3359780"/>
            <a:chExt cx="5839020" cy="2936210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99117" y="3359780"/>
              <a:ext cx="2936210" cy="2936210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" name="Picture 1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5957"/>
            <a:stretch/>
          </p:blipFill>
          <p:spPr>
            <a:xfrm>
              <a:off x="1419766" y="4170831"/>
              <a:ext cx="1863956" cy="131410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" name="Picture 5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85251" y="4113946"/>
              <a:ext cx="873535" cy="1314108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22119103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969696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As of: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636F4B-0E12-407B-8691-A7DC3623F552}" type="slidenum"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7996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969696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As of: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CE687A-94BB-4FFF-933A-EE45C321591A}" type="slidenum"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Line 1035"/>
          <p:cNvSpPr>
            <a:spLocks noChangeShapeType="1"/>
          </p:cNvSpPr>
          <p:nvPr userDrawn="1"/>
        </p:nvSpPr>
        <p:spPr bwMode="auto">
          <a:xfrm>
            <a:off x="508000" y="3749040"/>
            <a:ext cx="11176000" cy="0"/>
          </a:xfrm>
          <a:prstGeom prst="line">
            <a:avLst/>
          </a:prstGeom>
          <a:noFill/>
          <a:ln w="57150">
            <a:solidFill>
              <a:srgbClr val="0C2D8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Line 1035"/>
          <p:cNvSpPr>
            <a:spLocks noChangeShapeType="1"/>
          </p:cNvSpPr>
          <p:nvPr userDrawn="1"/>
        </p:nvSpPr>
        <p:spPr bwMode="auto">
          <a:xfrm>
            <a:off x="6099614" y="1228627"/>
            <a:ext cx="0" cy="5209880"/>
          </a:xfrm>
          <a:prstGeom prst="line">
            <a:avLst/>
          </a:prstGeom>
          <a:noFill/>
          <a:ln w="57150">
            <a:solidFill>
              <a:srgbClr val="0C2D8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64740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969696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As of: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CE687A-94BB-4FFF-933A-EE45C321591A}" type="slidenum"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7657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2"/>
          <p:cNvSpPr>
            <a:spLocks noChangeShapeType="1"/>
          </p:cNvSpPr>
          <p:nvPr/>
        </p:nvSpPr>
        <p:spPr bwMode="auto">
          <a:xfrm>
            <a:off x="508000" y="6451600"/>
            <a:ext cx="11176000" cy="0"/>
          </a:xfrm>
          <a:prstGeom prst="line">
            <a:avLst/>
          </a:prstGeom>
          <a:noFill/>
          <a:ln w="57150">
            <a:solidFill>
              <a:srgbClr val="0C2D8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508000" y="1231900"/>
            <a:ext cx="11176000" cy="0"/>
          </a:xfrm>
          <a:prstGeom prst="line">
            <a:avLst/>
          </a:prstGeom>
          <a:noFill/>
          <a:ln w="57150">
            <a:solidFill>
              <a:srgbClr val="0C2D8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0191" name="Rectangle 15"/>
          <p:cNvSpPr>
            <a:spLocks noGrp="1" noChangeArrowheads="1"/>
          </p:cNvSpPr>
          <p:nvPr>
            <p:ph type="ctrTitle"/>
          </p:nvPr>
        </p:nvSpPr>
        <p:spPr>
          <a:xfrm>
            <a:off x="368301" y="1832703"/>
            <a:ext cx="11315700" cy="1760220"/>
          </a:xfrm>
        </p:spPr>
        <p:txBody>
          <a:bodyPr/>
          <a:lstStyle>
            <a:lvl1pPr>
              <a:defRPr sz="4400" i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969696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As of: </a:t>
            </a: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4D878B-E1DC-4660-B35E-2A1360676FC3}" type="slidenum"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50176" name="Group 50175"/>
          <p:cNvGrpSpPr/>
          <p:nvPr userDrawn="1"/>
        </p:nvGrpSpPr>
        <p:grpSpPr>
          <a:xfrm>
            <a:off x="368301" y="3592923"/>
            <a:ext cx="5127601" cy="2578464"/>
            <a:chOff x="1419766" y="3359780"/>
            <a:chExt cx="5839020" cy="2936210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99117" y="3359780"/>
              <a:ext cx="2936210" cy="2936210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" name="Picture 1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5957"/>
            <a:stretch/>
          </p:blipFill>
          <p:spPr>
            <a:xfrm>
              <a:off x="1419766" y="4170831"/>
              <a:ext cx="1863956" cy="131410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" name="Picture 5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85251" y="4113946"/>
              <a:ext cx="873535" cy="1314108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3" name="Text Box 3"/>
          <p:cNvSpPr txBox="1">
            <a:spLocks noChangeArrowheads="1"/>
          </p:cNvSpPr>
          <p:nvPr userDrawn="1"/>
        </p:nvSpPr>
        <p:spPr bwMode="auto">
          <a:xfrm>
            <a:off x="508000" y="1233489"/>
            <a:ext cx="11176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1800" b="1" i="1" kern="1200" baseline="0" dirty="0">
                <a:solidFill>
                  <a:schemeClr val="tx1"/>
                </a:solidFill>
                <a:effectLst/>
                <a:latin typeface="Century Schoolbook" panose="02040604050505020304" pitchFamily="18" charset="0"/>
                <a:ea typeface="+mn-ea"/>
                <a:cs typeface="+mn-cs"/>
              </a:rPr>
              <a:t>Safeguard Airmen/Guardians  -  Protect Resources  -  Preserve Combat Capability</a:t>
            </a: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508000" y="463254"/>
            <a:ext cx="11176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Headquarters, Air Force Safety</a:t>
            </a:r>
            <a:endParaRPr kumimoji="0" lang="en-US" sz="4000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00818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19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9.pn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2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23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3.png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24.xml"/><Relationship Id="rId9" Type="http://schemas.openxmlformats.org/officeDocument/2006/relationships/image" Target="../media/image1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102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524625"/>
            <a:ext cx="1625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 dirty="0">
                <a:solidFill>
                  <a:srgbClr val="969696"/>
                </a:solidFill>
                <a:latin typeface="Arial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/>
              <a:t>As of: </a:t>
            </a:r>
          </a:p>
        </p:txBody>
      </p:sp>
      <p:sp>
        <p:nvSpPr>
          <p:cNvPr id="49156" name="Rectangle 102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0651067" y="6524625"/>
            <a:ext cx="1524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7F7F7F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9A930E7C-D3E4-4F0A-A857-903FFACBB236}" type="slidenum">
              <a:rPr lang="en-US" altLang="en-US" smtClean="0"/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dirty="0"/>
          </a:p>
        </p:txBody>
      </p:sp>
      <p:sp>
        <p:nvSpPr>
          <p:cNvPr id="49157" name="Text Box 1029"/>
          <p:cNvSpPr txBox="1">
            <a:spLocks noChangeArrowheads="1"/>
          </p:cNvSpPr>
          <p:nvPr/>
        </p:nvSpPr>
        <p:spPr bwMode="auto">
          <a:xfrm>
            <a:off x="1727200" y="6491288"/>
            <a:ext cx="8737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1600" b="1" i="1" dirty="0">
                <a:solidFill>
                  <a:srgbClr val="000000"/>
                </a:solidFill>
                <a:latin typeface="Century Schoolbook" pitchFamily="18" charset="0"/>
              </a:rPr>
              <a:t>I n t e g r i t y  -  S e r v i c e  -  E x c e l l e n c e</a:t>
            </a:r>
          </a:p>
        </p:txBody>
      </p:sp>
      <p:sp>
        <p:nvSpPr>
          <p:cNvPr id="1029" name="Rectangle 1030"/>
          <p:cNvSpPr>
            <a:spLocks noGrp="1" noChangeArrowheads="1"/>
          </p:cNvSpPr>
          <p:nvPr>
            <p:ph type="title"/>
          </p:nvPr>
        </p:nvSpPr>
        <p:spPr bwMode="auto">
          <a:xfrm>
            <a:off x="2218267" y="76200"/>
            <a:ext cx="9525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49163" name="Line 1035"/>
          <p:cNvSpPr>
            <a:spLocks noChangeShapeType="1"/>
          </p:cNvSpPr>
          <p:nvPr/>
        </p:nvSpPr>
        <p:spPr bwMode="auto">
          <a:xfrm>
            <a:off x="508000" y="6451600"/>
            <a:ext cx="11176000" cy="0"/>
          </a:xfrm>
          <a:prstGeom prst="line">
            <a:avLst/>
          </a:prstGeom>
          <a:noFill/>
          <a:ln w="57150">
            <a:solidFill>
              <a:srgbClr val="0C2D8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49164" name="Line 1036"/>
          <p:cNvSpPr>
            <a:spLocks noChangeShapeType="1"/>
          </p:cNvSpPr>
          <p:nvPr/>
        </p:nvSpPr>
        <p:spPr bwMode="auto">
          <a:xfrm>
            <a:off x="508000" y="1231900"/>
            <a:ext cx="11176000" cy="0"/>
          </a:xfrm>
          <a:prstGeom prst="line">
            <a:avLst/>
          </a:prstGeom>
          <a:noFill/>
          <a:ln w="57150">
            <a:solidFill>
              <a:srgbClr val="0C2D8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1033" name="Rectangle 1040"/>
          <p:cNvSpPr>
            <a:spLocks noGrp="1" noChangeArrowheads="1"/>
          </p:cNvSpPr>
          <p:nvPr>
            <p:ph type="body" idx="1"/>
          </p:nvPr>
        </p:nvSpPr>
        <p:spPr bwMode="auto">
          <a:xfrm>
            <a:off x="368301" y="1504950"/>
            <a:ext cx="11197167" cy="474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0"/>
            <a:r>
              <a:rPr lang="en-US" altLang="en-US"/>
              <a:t>2nd Bullet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33" y="54934"/>
            <a:ext cx="1082677" cy="1082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666042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</p:sldLayoutIdLst>
  <p:hf hdr="0" ft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5pPr>
      <a:lvl6pPr marL="457200"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6pPr>
      <a:lvl7pPr marL="914400"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7pPr>
      <a:lvl8pPr marL="1371600"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8pPr>
      <a:lvl9pPr marL="1828800"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9pPr>
    </p:titleStyle>
    <p:bodyStyle>
      <a:lvl1pPr marL="285750" indent="-285750" algn="l" rtl="0" eaLnBrk="0" fontAlgn="base" hangingPunct="0">
        <a:spcBef>
          <a:spcPct val="50000"/>
        </a:spcBef>
        <a:spcAft>
          <a:spcPct val="0"/>
        </a:spcAft>
        <a:buClr>
          <a:srgbClr val="151C77"/>
        </a:buClr>
        <a:buSzPct val="8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688975" indent="-282575" algn="l" rtl="0" eaLnBrk="0" fontAlgn="base" hangingPunct="0">
        <a:spcBef>
          <a:spcPct val="25000"/>
        </a:spcBef>
        <a:spcAft>
          <a:spcPct val="0"/>
        </a:spcAft>
        <a:buClr>
          <a:srgbClr val="151C77"/>
        </a:buClr>
        <a:buSzPct val="8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</a:defRPr>
      </a:lvl2pPr>
      <a:lvl3pPr marL="1027113" indent="-223838" algn="l" rtl="0" eaLnBrk="0" fontAlgn="base" hangingPunct="0">
        <a:spcBef>
          <a:spcPct val="25000"/>
        </a:spcBef>
        <a:spcAft>
          <a:spcPct val="0"/>
        </a:spcAft>
        <a:buClr>
          <a:srgbClr val="151C77"/>
        </a:buClr>
        <a:buSzPct val="8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5000"/>
        </a:spcBef>
        <a:spcAft>
          <a:spcPct val="0"/>
        </a:spcAft>
        <a:buClr>
          <a:srgbClr val="151C77"/>
        </a:buClr>
        <a:buSzPct val="8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8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8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8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8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8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102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524625"/>
            <a:ext cx="1625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 dirty="0">
                <a:solidFill>
                  <a:srgbClr val="969696"/>
                </a:solidFill>
                <a:latin typeface="Arial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/>
              <a:t>As of: </a:t>
            </a:r>
          </a:p>
        </p:txBody>
      </p:sp>
      <p:sp>
        <p:nvSpPr>
          <p:cNvPr id="49156" name="Rectangle 102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0651067" y="6524625"/>
            <a:ext cx="1524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7F7F7F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9A930E7C-D3E4-4F0A-A857-903FFACBB236}" type="slidenum">
              <a:rPr lang="en-US" altLang="en-US" smtClean="0"/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dirty="0"/>
          </a:p>
        </p:txBody>
      </p:sp>
      <p:sp>
        <p:nvSpPr>
          <p:cNvPr id="49157" name="Text Box 1029"/>
          <p:cNvSpPr txBox="1">
            <a:spLocks noChangeArrowheads="1"/>
          </p:cNvSpPr>
          <p:nvPr/>
        </p:nvSpPr>
        <p:spPr bwMode="auto">
          <a:xfrm>
            <a:off x="1727200" y="6491288"/>
            <a:ext cx="8737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1600" b="1" i="1" dirty="0">
                <a:solidFill>
                  <a:srgbClr val="000000"/>
                </a:solidFill>
                <a:latin typeface="Century Schoolbook" pitchFamily="18" charset="0"/>
              </a:rPr>
              <a:t>I n t e g r i t y  -  S e r v i c e  -  E x c e l l e n c e</a:t>
            </a:r>
          </a:p>
        </p:txBody>
      </p:sp>
      <p:sp>
        <p:nvSpPr>
          <p:cNvPr id="1029" name="Rectangle 1030"/>
          <p:cNvSpPr>
            <a:spLocks noGrp="1" noChangeArrowheads="1"/>
          </p:cNvSpPr>
          <p:nvPr>
            <p:ph type="title"/>
          </p:nvPr>
        </p:nvSpPr>
        <p:spPr bwMode="auto">
          <a:xfrm>
            <a:off x="2218267" y="76200"/>
            <a:ext cx="9525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49163" name="Line 1035"/>
          <p:cNvSpPr>
            <a:spLocks noChangeShapeType="1"/>
          </p:cNvSpPr>
          <p:nvPr/>
        </p:nvSpPr>
        <p:spPr bwMode="auto">
          <a:xfrm>
            <a:off x="508000" y="6451600"/>
            <a:ext cx="11176000" cy="0"/>
          </a:xfrm>
          <a:prstGeom prst="line">
            <a:avLst/>
          </a:prstGeom>
          <a:noFill/>
          <a:ln w="57150">
            <a:solidFill>
              <a:srgbClr val="0C2D8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49164" name="Line 1036"/>
          <p:cNvSpPr>
            <a:spLocks noChangeShapeType="1"/>
          </p:cNvSpPr>
          <p:nvPr/>
        </p:nvSpPr>
        <p:spPr bwMode="auto">
          <a:xfrm>
            <a:off x="508000" y="1231900"/>
            <a:ext cx="11176000" cy="0"/>
          </a:xfrm>
          <a:prstGeom prst="line">
            <a:avLst/>
          </a:prstGeom>
          <a:noFill/>
          <a:ln w="57150">
            <a:solidFill>
              <a:srgbClr val="0C2D8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1033" name="Rectangle 1040"/>
          <p:cNvSpPr>
            <a:spLocks noGrp="1" noChangeArrowheads="1"/>
          </p:cNvSpPr>
          <p:nvPr>
            <p:ph type="body" idx="1"/>
          </p:nvPr>
        </p:nvSpPr>
        <p:spPr bwMode="auto">
          <a:xfrm>
            <a:off x="368301" y="1504950"/>
            <a:ext cx="11197167" cy="474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0"/>
            <a:r>
              <a:rPr lang="en-US" altLang="en-US"/>
              <a:t>2nd Bullet</a:t>
            </a: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470048" y="54934"/>
            <a:ext cx="2153038" cy="1082676"/>
            <a:chOff x="1419766" y="3359780"/>
            <a:chExt cx="5839020" cy="2936210"/>
          </a:xfrm>
        </p:grpSpPr>
        <p:pic>
          <p:nvPicPr>
            <p:cNvPr id="13" name="Picture 12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99117" y="3359780"/>
              <a:ext cx="2936210" cy="2936210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4" name="Picture 13"/>
            <p:cNvPicPr>
              <a:picLocks noChangeAspect="1"/>
            </p:cNvPicPr>
            <p:nvPr userDrawn="1"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5957"/>
            <a:stretch/>
          </p:blipFill>
          <p:spPr>
            <a:xfrm>
              <a:off x="1419766" y="4170831"/>
              <a:ext cx="1863956" cy="131410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5" name="Picture 14"/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85251" y="4113946"/>
              <a:ext cx="873535" cy="1314108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1457629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8" r:id="rId3"/>
    <p:sldLayoutId id="2147483665" r:id="rId4"/>
  </p:sldLayoutIdLst>
  <p:hf hdr="0" ft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5pPr>
      <a:lvl6pPr marL="457200"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6pPr>
      <a:lvl7pPr marL="914400"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7pPr>
      <a:lvl8pPr marL="1371600"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8pPr>
      <a:lvl9pPr marL="1828800"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9pPr>
    </p:titleStyle>
    <p:bodyStyle>
      <a:lvl1pPr marL="285750" indent="-285750" algn="l" rtl="0" eaLnBrk="0" fontAlgn="base" hangingPunct="0">
        <a:spcBef>
          <a:spcPct val="50000"/>
        </a:spcBef>
        <a:spcAft>
          <a:spcPct val="0"/>
        </a:spcAft>
        <a:buClr>
          <a:srgbClr val="151C77"/>
        </a:buClr>
        <a:buSzPct val="8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688975" indent="-282575" algn="l" rtl="0" eaLnBrk="0" fontAlgn="base" hangingPunct="0">
        <a:spcBef>
          <a:spcPct val="25000"/>
        </a:spcBef>
        <a:spcAft>
          <a:spcPct val="0"/>
        </a:spcAft>
        <a:buClr>
          <a:srgbClr val="151C77"/>
        </a:buClr>
        <a:buSzPct val="8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</a:defRPr>
      </a:lvl2pPr>
      <a:lvl3pPr marL="1027113" indent="-223838" algn="l" rtl="0" eaLnBrk="0" fontAlgn="base" hangingPunct="0">
        <a:spcBef>
          <a:spcPct val="25000"/>
        </a:spcBef>
        <a:spcAft>
          <a:spcPct val="0"/>
        </a:spcAft>
        <a:buClr>
          <a:srgbClr val="151C77"/>
        </a:buClr>
        <a:buSzPct val="8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5000"/>
        </a:spcBef>
        <a:spcAft>
          <a:spcPct val="0"/>
        </a:spcAft>
        <a:buClr>
          <a:srgbClr val="151C77"/>
        </a:buClr>
        <a:buSzPct val="8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8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8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8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8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8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102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524625"/>
            <a:ext cx="1625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 dirty="0">
                <a:solidFill>
                  <a:srgbClr val="969696"/>
                </a:solidFill>
                <a:latin typeface="Arial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/>
              <a:t>As of: </a:t>
            </a:r>
          </a:p>
        </p:txBody>
      </p:sp>
      <p:sp>
        <p:nvSpPr>
          <p:cNvPr id="49156" name="Rectangle 102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0651067" y="6524625"/>
            <a:ext cx="1524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7F7F7F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9A930E7C-D3E4-4F0A-A857-903FFACBB236}" type="slidenum">
              <a:rPr lang="en-US" altLang="en-US" smtClean="0"/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dirty="0"/>
          </a:p>
        </p:txBody>
      </p:sp>
      <p:sp>
        <p:nvSpPr>
          <p:cNvPr id="1029" name="Rectangle 1030"/>
          <p:cNvSpPr>
            <a:spLocks noGrp="1" noChangeArrowheads="1"/>
          </p:cNvSpPr>
          <p:nvPr>
            <p:ph type="title"/>
          </p:nvPr>
        </p:nvSpPr>
        <p:spPr bwMode="auto">
          <a:xfrm>
            <a:off x="2218267" y="76200"/>
            <a:ext cx="9525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49163" name="Line 1035"/>
          <p:cNvSpPr>
            <a:spLocks noChangeShapeType="1"/>
          </p:cNvSpPr>
          <p:nvPr/>
        </p:nvSpPr>
        <p:spPr bwMode="auto">
          <a:xfrm>
            <a:off x="508000" y="6451600"/>
            <a:ext cx="11176000" cy="0"/>
          </a:xfrm>
          <a:prstGeom prst="line">
            <a:avLst/>
          </a:prstGeom>
          <a:noFill/>
          <a:ln w="57150">
            <a:solidFill>
              <a:srgbClr val="0C2D8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49164" name="Line 1036"/>
          <p:cNvSpPr>
            <a:spLocks noChangeShapeType="1"/>
          </p:cNvSpPr>
          <p:nvPr/>
        </p:nvSpPr>
        <p:spPr bwMode="auto">
          <a:xfrm>
            <a:off x="508000" y="1231900"/>
            <a:ext cx="11176000" cy="0"/>
          </a:xfrm>
          <a:prstGeom prst="line">
            <a:avLst/>
          </a:prstGeom>
          <a:noFill/>
          <a:ln w="57150">
            <a:solidFill>
              <a:srgbClr val="0C2D8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1033" name="Rectangle 1040"/>
          <p:cNvSpPr>
            <a:spLocks noGrp="1" noChangeArrowheads="1"/>
          </p:cNvSpPr>
          <p:nvPr>
            <p:ph type="body" idx="1"/>
          </p:nvPr>
        </p:nvSpPr>
        <p:spPr bwMode="auto">
          <a:xfrm>
            <a:off x="368301" y="1504950"/>
            <a:ext cx="11197167" cy="474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0"/>
            <a:r>
              <a:rPr lang="en-US" altLang="en-US"/>
              <a:t>2nd Bullet</a:t>
            </a: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470048" y="54934"/>
            <a:ext cx="2153038" cy="1082676"/>
            <a:chOff x="1419766" y="3359780"/>
            <a:chExt cx="5839020" cy="2936210"/>
          </a:xfrm>
        </p:grpSpPr>
        <p:pic>
          <p:nvPicPr>
            <p:cNvPr id="13" name="Picture 12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99117" y="3359780"/>
              <a:ext cx="2936210" cy="2936210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4" name="Picture 13"/>
            <p:cNvPicPr>
              <a:picLocks noChangeAspect="1"/>
            </p:cNvPicPr>
            <p:nvPr userDrawn="1"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5957"/>
            <a:stretch/>
          </p:blipFill>
          <p:spPr>
            <a:xfrm>
              <a:off x="1419766" y="4170831"/>
              <a:ext cx="1863956" cy="131410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5" name="Picture 14"/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85251" y="4113946"/>
              <a:ext cx="873535" cy="1314108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6" name="Text Box 1029"/>
          <p:cNvSpPr txBox="1">
            <a:spLocks noChangeArrowheads="1"/>
          </p:cNvSpPr>
          <p:nvPr userDrawn="1"/>
        </p:nvSpPr>
        <p:spPr bwMode="auto">
          <a:xfrm>
            <a:off x="1727200" y="6491288"/>
            <a:ext cx="87376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1600" b="1" i="1" kern="1200" baseline="0" dirty="0">
                <a:solidFill>
                  <a:schemeClr val="tx1"/>
                </a:solidFill>
                <a:effectLst/>
                <a:latin typeface="Century Schoolbook" panose="02040604050505020304" pitchFamily="18" charset="0"/>
                <a:ea typeface="+mn-ea"/>
                <a:cs typeface="+mn-cs"/>
              </a:rPr>
              <a:t>Safeguard Airmen/Guardians  -  Protect Resources  -  Preserve Combat Capability</a:t>
            </a:r>
          </a:p>
        </p:txBody>
      </p:sp>
    </p:spTree>
    <p:extLst>
      <p:ext uri="{BB962C8B-B14F-4D97-AF65-F5344CB8AC3E}">
        <p14:creationId xmlns:p14="http://schemas.microsoft.com/office/powerpoint/2010/main" val="1525121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</p:sldLayoutIdLst>
  <p:hf hdr="0" ft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5pPr>
      <a:lvl6pPr marL="457200"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6pPr>
      <a:lvl7pPr marL="914400"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7pPr>
      <a:lvl8pPr marL="1371600"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8pPr>
      <a:lvl9pPr marL="1828800"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9pPr>
    </p:titleStyle>
    <p:bodyStyle>
      <a:lvl1pPr marL="285750" indent="-285750" algn="l" rtl="0" eaLnBrk="0" fontAlgn="base" hangingPunct="0">
        <a:spcBef>
          <a:spcPct val="50000"/>
        </a:spcBef>
        <a:spcAft>
          <a:spcPct val="0"/>
        </a:spcAft>
        <a:buClr>
          <a:srgbClr val="151C77"/>
        </a:buClr>
        <a:buSzPct val="8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688975" indent="-282575" algn="l" rtl="0" eaLnBrk="0" fontAlgn="base" hangingPunct="0">
        <a:spcBef>
          <a:spcPct val="25000"/>
        </a:spcBef>
        <a:spcAft>
          <a:spcPct val="0"/>
        </a:spcAft>
        <a:buClr>
          <a:srgbClr val="151C77"/>
        </a:buClr>
        <a:buSzPct val="8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</a:defRPr>
      </a:lvl2pPr>
      <a:lvl3pPr marL="1027113" indent="-223838" algn="l" rtl="0" eaLnBrk="0" fontAlgn="base" hangingPunct="0">
        <a:spcBef>
          <a:spcPct val="25000"/>
        </a:spcBef>
        <a:spcAft>
          <a:spcPct val="0"/>
        </a:spcAft>
        <a:buClr>
          <a:srgbClr val="151C77"/>
        </a:buClr>
        <a:buSzPct val="8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5000"/>
        </a:spcBef>
        <a:spcAft>
          <a:spcPct val="0"/>
        </a:spcAft>
        <a:buClr>
          <a:srgbClr val="151C77"/>
        </a:buClr>
        <a:buSzPct val="8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8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8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8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8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8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102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524625"/>
            <a:ext cx="1625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 dirty="0">
                <a:solidFill>
                  <a:srgbClr val="969696"/>
                </a:solidFill>
                <a:latin typeface="Arial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/>
              <a:t>As of: </a:t>
            </a:r>
          </a:p>
        </p:txBody>
      </p:sp>
      <p:sp>
        <p:nvSpPr>
          <p:cNvPr id="49156" name="Rectangle 102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0651067" y="6524625"/>
            <a:ext cx="1524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7F7F7F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9A930E7C-D3E4-4F0A-A857-903FFACBB236}" type="slidenum">
              <a:rPr lang="en-US" altLang="en-US" smtClean="0"/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dirty="0"/>
          </a:p>
        </p:txBody>
      </p:sp>
      <p:sp>
        <p:nvSpPr>
          <p:cNvPr id="49157" name="Text Box 1029"/>
          <p:cNvSpPr txBox="1">
            <a:spLocks noChangeArrowheads="1"/>
          </p:cNvSpPr>
          <p:nvPr/>
        </p:nvSpPr>
        <p:spPr bwMode="auto">
          <a:xfrm>
            <a:off x="1727200" y="6491288"/>
            <a:ext cx="87376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1600" b="1" i="1" kern="1200" baseline="0" dirty="0">
                <a:solidFill>
                  <a:schemeClr val="tx1"/>
                </a:solidFill>
                <a:effectLst/>
                <a:latin typeface="Century Schoolbook" panose="02040604050505020304" pitchFamily="18" charset="0"/>
                <a:ea typeface="+mn-ea"/>
                <a:cs typeface="+mn-cs"/>
              </a:rPr>
              <a:t>Safeguard Airmen/Guardians  -  Protect Resources  -  Preserve Combat Capability</a:t>
            </a:r>
          </a:p>
        </p:txBody>
      </p:sp>
      <p:sp>
        <p:nvSpPr>
          <p:cNvPr id="1029" name="Rectangle 1030"/>
          <p:cNvSpPr>
            <a:spLocks noGrp="1" noChangeArrowheads="1"/>
          </p:cNvSpPr>
          <p:nvPr>
            <p:ph type="title"/>
          </p:nvPr>
        </p:nvSpPr>
        <p:spPr bwMode="auto">
          <a:xfrm>
            <a:off x="2218267" y="76200"/>
            <a:ext cx="9525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49163" name="Line 1035"/>
          <p:cNvSpPr>
            <a:spLocks noChangeShapeType="1"/>
          </p:cNvSpPr>
          <p:nvPr/>
        </p:nvSpPr>
        <p:spPr bwMode="auto">
          <a:xfrm>
            <a:off x="508000" y="6451600"/>
            <a:ext cx="11176000" cy="0"/>
          </a:xfrm>
          <a:prstGeom prst="line">
            <a:avLst/>
          </a:prstGeom>
          <a:noFill/>
          <a:ln w="57150">
            <a:solidFill>
              <a:srgbClr val="0C2D8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49164" name="Line 1036"/>
          <p:cNvSpPr>
            <a:spLocks noChangeShapeType="1"/>
          </p:cNvSpPr>
          <p:nvPr/>
        </p:nvSpPr>
        <p:spPr bwMode="auto">
          <a:xfrm>
            <a:off x="508000" y="1231900"/>
            <a:ext cx="11176000" cy="0"/>
          </a:xfrm>
          <a:prstGeom prst="line">
            <a:avLst/>
          </a:prstGeom>
          <a:noFill/>
          <a:ln w="57150">
            <a:solidFill>
              <a:srgbClr val="0C2D8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1033" name="Rectangle 1040"/>
          <p:cNvSpPr>
            <a:spLocks noGrp="1" noChangeArrowheads="1"/>
          </p:cNvSpPr>
          <p:nvPr>
            <p:ph type="body" idx="1"/>
          </p:nvPr>
        </p:nvSpPr>
        <p:spPr bwMode="auto">
          <a:xfrm>
            <a:off x="368301" y="1504950"/>
            <a:ext cx="11197167" cy="474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0"/>
            <a:r>
              <a:rPr lang="en-US" altLang="en-US"/>
              <a:t>2nd Bullet</a:t>
            </a:r>
          </a:p>
        </p:txBody>
      </p:sp>
      <p:grpSp>
        <p:nvGrpSpPr>
          <p:cNvPr id="2" name="Group 1"/>
          <p:cNvGrpSpPr/>
          <p:nvPr userDrawn="1"/>
        </p:nvGrpSpPr>
        <p:grpSpPr>
          <a:xfrm>
            <a:off x="470048" y="63500"/>
            <a:ext cx="2153038" cy="1086810"/>
            <a:chOff x="470048" y="63500"/>
            <a:chExt cx="2153038" cy="1086810"/>
          </a:xfrm>
        </p:grpSpPr>
        <p:grpSp>
          <p:nvGrpSpPr>
            <p:cNvPr id="11" name="Group 10"/>
            <p:cNvGrpSpPr/>
            <p:nvPr userDrawn="1"/>
          </p:nvGrpSpPr>
          <p:grpSpPr>
            <a:xfrm>
              <a:off x="470048" y="333021"/>
              <a:ext cx="2153038" cy="505530"/>
              <a:chOff x="1419766" y="4113946"/>
              <a:chExt cx="5839020" cy="1370993"/>
            </a:xfrm>
          </p:grpSpPr>
          <p:pic>
            <p:nvPicPr>
              <p:cNvPr id="14" name="Picture 13"/>
              <p:cNvPicPr>
                <a:picLocks noChangeAspect="1"/>
              </p:cNvPicPr>
              <p:nvPr userDrawn="1"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5957"/>
              <a:stretch/>
            </p:blipFill>
            <p:spPr>
              <a:xfrm>
                <a:off x="1419766" y="4170831"/>
                <a:ext cx="1863956" cy="1314108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5" name="Picture 14"/>
              <p:cNvPicPr>
                <a:picLocks noChangeAspect="1"/>
              </p:cNvPicPr>
              <p:nvPr userDrawn="1"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85251" y="4113946"/>
                <a:ext cx="873535" cy="1314108"/>
              </a:xfrm>
              <a:prstGeom prst="rect">
                <a:avLst/>
              </a:prstGeom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</p:pic>
        </p:grpSp>
        <p:pic>
          <p:nvPicPr>
            <p:cNvPr id="16" name="Picture 15"/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759" y="63500"/>
              <a:ext cx="1101409" cy="1086810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2754605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</p:sldLayoutIdLst>
  <p:hf hdr="0" ft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5pPr>
      <a:lvl6pPr marL="457200"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6pPr>
      <a:lvl7pPr marL="914400"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7pPr>
      <a:lvl8pPr marL="1371600"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8pPr>
      <a:lvl9pPr marL="1828800"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9pPr>
    </p:titleStyle>
    <p:bodyStyle>
      <a:lvl1pPr marL="285750" indent="-285750" algn="l" rtl="0" eaLnBrk="0" fontAlgn="base" hangingPunct="0">
        <a:spcBef>
          <a:spcPct val="50000"/>
        </a:spcBef>
        <a:spcAft>
          <a:spcPct val="0"/>
        </a:spcAft>
        <a:buClr>
          <a:srgbClr val="151C77"/>
        </a:buClr>
        <a:buSzPct val="8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688975" indent="-282575" algn="l" rtl="0" eaLnBrk="0" fontAlgn="base" hangingPunct="0">
        <a:spcBef>
          <a:spcPct val="25000"/>
        </a:spcBef>
        <a:spcAft>
          <a:spcPct val="0"/>
        </a:spcAft>
        <a:buClr>
          <a:srgbClr val="151C77"/>
        </a:buClr>
        <a:buSzPct val="8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</a:defRPr>
      </a:lvl2pPr>
      <a:lvl3pPr marL="1027113" indent="-223838" algn="l" rtl="0" eaLnBrk="0" fontAlgn="base" hangingPunct="0">
        <a:spcBef>
          <a:spcPct val="25000"/>
        </a:spcBef>
        <a:spcAft>
          <a:spcPct val="0"/>
        </a:spcAft>
        <a:buClr>
          <a:srgbClr val="151C77"/>
        </a:buClr>
        <a:buSzPct val="8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5000"/>
        </a:spcBef>
        <a:spcAft>
          <a:spcPct val="0"/>
        </a:spcAft>
        <a:buClr>
          <a:srgbClr val="151C77"/>
        </a:buClr>
        <a:buSzPct val="8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8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8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8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8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8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102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524625"/>
            <a:ext cx="1625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 dirty="0">
                <a:solidFill>
                  <a:srgbClr val="969696"/>
                </a:solidFill>
                <a:latin typeface="Arial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/>
              <a:t>As of: </a:t>
            </a:r>
          </a:p>
        </p:txBody>
      </p:sp>
      <p:sp>
        <p:nvSpPr>
          <p:cNvPr id="49156" name="Rectangle 102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0651067" y="6524625"/>
            <a:ext cx="1524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7F7F7F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9A930E7C-D3E4-4F0A-A857-903FFACBB236}" type="slidenum">
              <a:rPr lang="en-US" altLang="en-US" smtClean="0"/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dirty="0"/>
          </a:p>
        </p:txBody>
      </p:sp>
      <p:sp>
        <p:nvSpPr>
          <p:cNvPr id="1029" name="Rectangle 1030"/>
          <p:cNvSpPr>
            <a:spLocks noGrp="1" noChangeArrowheads="1"/>
          </p:cNvSpPr>
          <p:nvPr>
            <p:ph type="title"/>
          </p:nvPr>
        </p:nvSpPr>
        <p:spPr bwMode="auto">
          <a:xfrm>
            <a:off x="2218267" y="76200"/>
            <a:ext cx="9525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49163" name="Line 1035"/>
          <p:cNvSpPr>
            <a:spLocks noChangeShapeType="1"/>
          </p:cNvSpPr>
          <p:nvPr/>
        </p:nvSpPr>
        <p:spPr bwMode="auto">
          <a:xfrm>
            <a:off x="508000" y="6451600"/>
            <a:ext cx="11176000" cy="0"/>
          </a:xfrm>
          <a:prstGeom prst="line">
            <a:avLst/>
          </a:prstGeom>
          <a:noFill/>
          <a:ln w="57150">
            <a:solidFill>
              <a:srgbClr val="0C2D8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49164" name="Line 1036"/>
          <p:cNvSpPr>
            <a:spLocks noChangeShapeType="1"/>
          </p:cNvSpPr>
          <p:nvPr/>
        </p:nvSpPr>
        <p:spPr bwMode="auto">
          <a:xfrm>
            <a:off x="508000" y="1231900"/>
            <a:ext cx="11176000" cy="0"/>
          </a:xfrm>
          <a:prstGeom prst="line">
            <a:avLst/>
          </a:prstGeom>
          <a:noFill/>
          <a:ln w="57150">
            <a:solidFill>
              <a:srgbClr val="0C2D8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1033" name="Rectangle 1040"/>
          <p:cNvSpPr>
            <a:spLocks noGrp="1" noChangeArrowheads="1"/>
          </p:cNvSpPr>
          <p:nvPr>
            <p:ph type="body" idx="1"/>
          </p:nvPr>
        </p:nvSpPr>
        <p:spPr bwMode="auto">
          <a:xfrm>
            <a:off x="368301" y="1504950"/>
            <a:ext cx="11197167" cy="474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0"/>
            <a:r>
              <a:rPr lang="en-US" altLang="en-US"/>
              <a:t>2nd Bullet</a:t>
            </a:r>
          </a:p>
        </p:txBody>
      </p:sp>
      <p:grpSp>
        <p:nvGrpSpPr>
          <p:cNvPr id="18" name="Group 17"/>
          <p:cNvGrpSpPr/>
          <p:nvPr userDrawn="1"/>
        </p:nvGrpSpPr>
        <p:grpSpPr>
          <a:xfrm>
            <a:off x="454835" y="58074"/>
            <a:ext cx="2065079" cy="1136940"/>
            <a:chOff x="368301" y="3588362"/>
            <a:chExt cx="4691668" cy="2583023"/>
          </a:xfrm>
        </p:grpSpPr>
        <p:grpSp>
          <p:nvGrpSpPr>
            <p:cNvPr id="19" name="Group 18"/>
            <p:cNvGrpSpPr/>
            <p:nvPr userDrawn="1"/>
          </p:nvGrpSpPr>
          <p:grpSpPr>
            <a:xfrm>
              <a:off x="368301" y="4255202"/>
              <a:ext cx="4691668" cy="1203952"/>
              <a:chOff x="1419766" y="4113946"/>
              <a:chExt cx="5342604" cy="1370993"/>
            </a:xfrm>
          </p:grpSpPr>
          <p:pic>
            <p:nvPicPr>
              <p:cNvPr id="21" name="Picture 20"/>
              <p:cNvPicPr>
                <a:picLocks noChangeAspect="1"/>
              </p:cNvPicPr>
              <p:nvPr userDrawn="1"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5957"/>
              <a:stretch/>
            </p:blipFill>
            <p:spPr>
              <a:xfrm>
                <a:off x="1419766" y="4170831"/>
                <a:ext cx="1863956" cy="1314108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2" name="Picture 21"/>
              <p:cNvPicPr>
                <a:picLocks noChangeAspect="1"/>
              </p:cNvPicPr>
              <p:nvPr userDrawn="1"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88835" y="4113946"/>
                <a:ext cx="873535" cy="1314108"/>
              </a:xfrm>
              <a:prstGeom prst="rect">
                <a:avLst/>
              </a:prstGeom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</p:pic>
        </p:grpSp>
        <p:pic>
          <p:nvPicPr>
            <p:cNvPr id="20" name="Picture 19"/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81867" y="3588362"/>
              <a:ext cx="2515806" cy="2583023"/>
            </a:xfrm>
            <a:prstGeom prst="rect">
              <a:avLst/>
            </a:prstGeom>
          </p:spPr>
        </p:pic>
      </p:grpSp>
      <p:sp>
        <p:nvSpPr>
          <p:cNvPr id="23" name="Text Box 1029"/>
          <p:cNvSpPr txBox="1">
            <a:spLocks noChangeArrowheads="1"/>
          </p:cNvSpPr>
          <p:nvPr userDrawn="1"/>
        </p:nvSpPr>
        <p:spPr bwMode="auto">
          <a:xfrm>
            <a:off x="1727200" y="6491288"/>
            <a:ext cx="87376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1600" b="1" i="1" kern="1200" baseline="0" dirty="0">
                <a:solidFill>
                  <a:schemeClr val="tx1"/>
                </a:solidFill>
                <a:effectLst/>
                <a:latin typeface="Century Schoolbook" panose="02040604050505020304" pitchFamily="18" charset="0"/>
                <a:ea typeface="+mn-ea"/>
                <a:cs typeface="+mn-cs"/>
              </a:rPr>
              <a:t>Safeguard Airmen/Guardians  -  Protect Resources  -  Preserve Combat Capability</a:t>
            </a:r>
          </a:p>
        </p:txBody>
      </p:sp>
    </p:spTree>
    <p:extLst>
      <p:ext uri="{BB962C8B-B14F-4D97-AF65-F5344CB8AC3E}">
        <p14:creationId xmlns:p14="http://schemas.microsoft.com/office/powerpoint/2010/main" val="3452169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</p:sldLayoutIdLst>
  <p:hf hdr="0" ft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5pPr>
      <a:lvl6pPr marL="457200"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6pPr>
      <a:lvl7pPr marL="914400"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7pPr>
      <a:lvl8pPr marL="1371600"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8pPr>
      <a:lvl9pPr marL="1828800"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9pPr>
    </p:titleStyle>
    <p:bodyStyle>
      <a:lvl1pPr marL="285750" indent="-285750" algn="l" rtl="0" eaLnBrk="0" fontAlgn="base" hangingPunct="0">
        <a:spcBef>
          <a:spcPct val="50000"/>
        </a:spcBef>
        <a:spcAft>
          <a:spcPct val="0"/>
        </a:spcAft>
        <a:buClr>
          <a:srgbClr val="151C77"/>
        </a:buClr>
        <a:buSzPct val="8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688975" indent="-282575" algn="l" rtl="0" eaLnBrk="0" fontAlgn="base" hangingPunct="0">
        <a:spcBef>
          <a:spcPct val="25000"/>
        </a:spcBef>
        <a:spcAft>
          <a:spcPct val="0"/>
        </a:spcAft>
        <a:buClr>
          <a:srgbClr val="151C77"/>
        </a:buClr>
        <a:buSzPct val="8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</a:defRPr>
      </a:lvl2pPr>
      <a:lvl3pPr marL="1027113" indent="-223838" algn="l" rtl="0" eaLnBrk="0" fontAlgn="base" hangingPunct="0">
        <a:spcBef>
          <a:spcPct val="25000"/>
        </a:spcBef>
        <a:spcAft>
          <a:spcPct val="0"/>
        </a:spcAft>
        <a:buClr>
          <a:srgbClr val="151C77"/>
        </a:buClr>
        <a:buSzPct val="8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5000"/>
        </a:spcBef>
        <a:spcAft>
          <a:spcPct val="0"/>
        </a:spcAft>
        <a:buClr>
          <a:srgbClr val="151C77"/>
        </a:buClr>
        <a:buSzPct val="8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8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8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8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8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8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102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524625"/>
            <a:ext cx="1625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 dirty="0">
                <a:solidFill>
                  <a:srgbClr val="969696"/>
                </a:solidFill>
                <a:latin typeface="Arial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/>
              <a:t>As of: </a:t>
            </a:r>
          </a:p>
        </p:txBody>
      </p:sp>
      <p:sp>
        <p:nvSpPr>
          <p:cNvPr id="49156" name="Rectangle 102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0651067" y="6524625"/>
            <a:ext cx="1524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7F7F7F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9A930E7C-D3E4-4F0A-A857-903FFACBB236}" type="slidenum">
              <a:rPr lang="en-US" altLang="en-US" smtClean="0"/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dirty="0"/>
          </a:p>
        </p:txBody>
      </p:sp>
      <p:sp>
        <p:nvSpPr>
          <p:cNvPr id="49157" name="Text Box 1029"/>
          <p:cNvSpPr txBox="1">
            <a:spLocks noChangeArrowheads="1"/>
          </p:cNvSpPr>
          <p:nvPr/>
        </p:nvSpPr>
        <p:spPr bwMode="auto">
          <a:xfrm>
            <a:off x="1727200" y="6491288"/>
            <a:ext cx="87376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1600" b="1" i="1" kern="1200" baseline="0" dirty="0">
                <a:solidFill>
                  <a:schemeClr val="tx1"/>
                </a:solidFill>
                <a:effectLst/>
                <a:latin typeface="Century Schoolbook" panose="02040604050505020304" pitchFamily="18" charset="0"/>
                <a:ea typeface="+mn-ea"/>
                <a:cs typeface="+mn-cs"/>
              </a:rPr>
              <a:t>Safeguard Airmen/Guardians  -  Protect Resources  -  Preserve Combat Capability</a:t>
            </a:r>
          </a:p>
        </p:txBody>
      </p:sp>
      <p:sp>
        <p:nvSpPr>
          <p:cNvPr id="1029" name="Rectangle 1030"/>
          <p:cNvSpPr>
            <a:spLocks noGrp="1" noChangeArrowheads="1"/>
          </p:cNvSpPr>
          <p:nvPr>
            <p:ph type="title"/>
          </p:nvPr>
        </p:nvSpPr>
        <p:spPr bwMode="auto">
          <a:xfrm>
            <a:off x="2218267" y="76200"/>
            <a:ext cx="9525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49163" name="Line 1035"/>
          <p:cNvSpPr>
            <a:spLocks noChangeShapeType="1"/>
          </p:cNvSpPr>
          <p:nvPr/>
        </p:nvSpPr>
        <p:spPr bwMode="auto">
          <a:xfrm>
            <a:off x="508000" y="6451600"/>
            <a:ext cx="11176000" cy="0"/>
          </a:xfrm>
          <a:prstGeom prst="line">
            <a:avLst/>
          </a:prstGeom>
          <a:noFill/>
          <a:ln w="57150">
            <a:solidFill>
              <a:srgbClr val="0C2D8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49164" name="Line 1036"/>
          <p:cNvSpPr>
            <a:spLocks noChangeShapeType="1"/>
          </p:cNvSpPr>
          <p:nvPr/>
        </p:nvSpPr>
        <p:spPr bwMode="auto">
          <a:xfrm>
            <a:off x="508000" y="1231900"/>
            <a:ext cx="11176000" cy="0"/>
          </a:xfrm>
          <a:prstGeom prst="line">
            <a:avLst/>
          </a:prstGeom>
          <a:noFill/>
          <a:ln w="57150">
            <a:solidFill>
              <a:srgbClr val="0C2D8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1033" name="Rectangle 1040"/>
          <p:cNvSpPr>
            <a:spLocks noGrp="1" noChangeArrowheads="1"/>
          </p:cNvSpPr>
          <p:nvPr>
            <p:ph type="body" idx="1"/>
          </p:nvPr>
        </p:nvSpPr>
        <p:spPr bwMode="auto">
          <a:xfrm>
            <a:off x="368301" y="1504950"/>
            <a:ext cx="11197167" cy="474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0"/>
            <a:r>
              <a:rPr lang="en-US" altLang="en-US"/>
              <a:t>2nd Bullet</a:t>
            </a:r>
          </a:p>
        </p:txBody>
      </p:sp>
      <p:grpSp>
        <p:nvGrpSpPr>
          <p:cNvPr id="17" name="Group 16"/>
          <p:cNvGrpSpPr/>
          <p:nvPr userDrawn="1"/>
        </p:nvGrpSpPr>
        <p:grpSpPr>
          <a:xfrm>
            <a:off x="827764" y="76200"/>
            <a:ext cx="1021052" cy="1034548"/>
            <a:chOff x="609137" y="2174417"/>
            <a:chExt cx="3944829" cy="3996969"/>
          </a:xfrm>
        </p:grpSpPr>
        <p:pic>
          <p:nvPicPr>
            <p:cNvPr id="18" name="Picture 17"/>
            <p:cNvPicPr>
              <a:picLocks noChangeAspect="1"/>
            </p:cNvPicPr>
            <p:nvPr userDrawn="1"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5957"/>
            <a:stretch/>
          </p:blipFill>
          <p:spPr>
            <a:xfrm>
              <a:off x="609137" y="5043837"/>
              <a:ext cx="1193107" cy="84115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9" name="Picture 18"/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4313" y="2463085"/>
              <a:ext cx="559270" cy="841340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0" name="Picture 19"/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36245" y="3588363"/>
              <a:ext cx="2617721" cy="2583023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1" name="Picture 20"/>
            <p:cNvPicPr>
              <a:picLocks noChangeAspect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4743" y="2174417"/>
              <a:ext cx="2515806" cy="25830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41227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</p:sldLayoutIdLst>
  <p:hf hdr="0" ft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5pPr>
      <a:lvl6pPr marL="457200"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6pPr>
      <a:lvl7pPr marL="914400"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7pPr>
      <a:lvl8pPr marL="1371600"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8pPr>
      <a:lvl9pPr marL="1828800"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9pPr>
    </p:titleStyle>
    <p:bodyStyle>
      <a:lvl1pPr marL="285750" indent="-285750" algn="l" rtl="0" eaLnBrk="0" fontAlgn="base" hangingPunct="0">
        <a:spcBef>
          <a:spcPct val="50000"/>
        </a:spcBef>
        <a:spcAft>
          <a:spcPct val="0"/>
        </a:spcAft>
        <a:buClr>
          <a:srgbClr val="151C77"/>
        </a:buClr>
        <a:buSzPct val="8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688975" indent="-282575" algn="l" rtl="0" eaLnBrk="0" fontAlgn="base" hangingPunct="0">
        <a:spcBef>
          <a:spcPct val="25000"/>
        </a:spcBef>
        <a:spcAft>
          <a:spcPct val="0"/>
        </a:spcAft>
        <a:buClr>
          <a:srgbClr val="151C77"/>
        </a:buClr>
        <a:buSzPct val="8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</a:defRPr>
      </a:lvl2pPr>
      <a:lvl3pPr marL="1027113" indent="-223838" algn="l" rtl="0" eaLnBrk="0" fontAlgn="base" hangingPunct="0">
        <a:spcBef>
          <a:spcPct val="25000"/>
        </a:spcBef>
        <a:spcAft>
          <a:spcPct val="0"/>
        </a:spcAft>
        <a:buClr>
          <a:srgbClr val="151C77"/>
        </a:buClr>
        <a:buSzPct val="8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5000"/>
        </a:spcBef>
        <a:spcAft>
          <a:spcPct val="0"/>
        </a:spcAft>
        <a:buClr>
          <a:srgbClr val="151C77"/>
        </a:buClr>
        <a:buSzPct val="8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8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8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8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8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8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F92EF6-7EC5-4C2E-BED6-F763BBE157E6}" type="slidenum"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0" y="1981200"/>
            <a:ext cx="12175067" cy="214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4400" b="1" dirty="0">
                <a:solidFill>
                  <a:srgbClr val="151C77"/>
                </a:solidFill>
                <a:latin typeface="+mj-lt"/>
                <a:ea typeface="+mj-ea"/>
                <a:cs typeface="+mj-cs"/>
              </a:rPr>
              <a:t>Headquarters Air Force Safety Center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4400" b="1" dirty="0">
                <a:solidFill>
                  <a:srgbClr val="151C77"/>
                </a:solidFill>
                <a:latin typeface="+mj-lt"/>
                <a:ea typeface="+mj-ea"/>
                <a:cs typeface="+mj-cs"/>
              </a:rPr>
              <a:t>(HQ AFSEC) Support to Investigators</a:t>
            </a:r>
            <a:br>
              <a:rPr kumimoji="0" lang="en-US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151C7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endParaRPr kumimoji="0" lang="en-US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5410200" y="4891008"/>
            <a:ext cx="4979988" cy="137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3200" b="1" dirty="0">
                <a:solidFill>
                  <a:srgbClr val="000000"/>
                </a:solidFill>
                <a:cs typeface="Arial"/>
              </a:rPr>
              <a:t>  	Capt Sara Hesch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3200" b="1" dirty="0">
                <a:solidFill>
                  <a:srgbClr val="000000"/>
                </a:solidFill>
                <a:cs typeface="Arial"/>
              </a:rPr>
              <a:t>HQ AFSEC/SES</a:t>
            </a:r>
            <a:endParaRPr kumimoji="0" lang="en-US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16 March 2022</a:t>
            </a:r>
          </a:p>
        </p:txBody>
      </p:sp>
    </p:spTree>
    <p:extLst>
      <p:ext uri="{BB962C8B-B14F-4D97-AF65-F5344CB8AC3E}">
        <p14:creationId xmlns:p14="http://schemas.microsoft.com/office/powerpoint/2010/main" val="32850821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Purpose</a:t>
            </a:r>
            <a:endParaRPr lang="en-US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BLUF:  The purpose of this brief is to describe how HQ AFSEC/SES supports the investigation team during a space mishap investigation</a:t>
            </a:r>
          </a:p>
          <a:p>
            <a:endParaRPr lang="en-US" dirty="0">
              <a:solidFill>
                <a:srgbClr val="FF0000"/>
              </a:solidFill>
            </a:endParaRPr>
          </a:p>
          <a:p>
            <a:r>
              <a:rPr lang="en-US" dirty="0"/>
              <a:t>This briefing will provide the following:</a:t>
            </a:r>
          </a:p>
          <a:p>
            <a:pPr lvl="1"/>
            <a:r>
              <a:rPr lang="en-US" dirty="0"/>
              <a:t>A refresher for </a:t>
            </a:r>
            <a:r>
              <a:rPr lang="en-US"/>
              <a:t>the field / </a:t>
            </a:r>
            <a:r>
              <a:rPr lang="en-US" dirty="0"/>
              <a:t>for experienced investigators </a:t>
            </a:r>
          </a:p>
          <a:p>
            <a:pPr lvl="1"/>
            <a:r>
              <a:rPr lang="en-US" dirty="0"/>
              <a:t>Familiarity with the process(</a:t>
            </a:r>
            <a:r>
              <a:rPr lang="en-US" dirty="0" err="1"/>
              <a:t>es</a:t>
            </a:r>
            <a:r>
              <a:rPr lang="en-US" dirty="0"/>
              <a:t>) for new investigators </a:t>
            </a:r>
          </a:p>
          <a:p>
            <a:pPr lvl="1"/>
            <a:r>
              <a:rPr lang="en-US" dirty="0"/>
              <a:t>Clarify any questions from the field</a:t>
            </a: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ADD944-7AA1-4416-A170-75B36C95EB55}" type="slidenum"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82335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How We Support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HQ AFSEC/SES can provide full support on Class A/B space mishaps</a:t>
            </a:r>
          </a:p>
          <a:p>
            <a:r>
              <a:rPr lang="en-US" dirty="0">
                <a:solidFill>
                  <a:schemeClr val="tx2"/>
                </a:solidFill>
              </a:rPr>
              <a:t>Investigators may reach out to HQ AFSEC/SES for support </a:t>
            </a:r>
            <a:r>
              <a:rPr lang="en-US" dirty="0"/>
              <a:t>at any time on </a:t>
            </a:r>
            <a:r>
              <a:rPr lang="en-US" dirty="0">
                <a:solidFill>
                  <a:schemeClr val="tx2"/>
                </a:solidFill>
              </a:rPr>
              <a:t>Class C/D/E space mishaps</a:t>
            </a:r>
            <a:endParaRPr lang="en-US" dirty="0"/>
          </a:p>
          <a:p>
            <a:r>
              <a:rPr lang="en-US" dirty="0"/>
              <a:t>We can provide clarity on filling out exhibits within Air Force Safety Automated System (AFSAS) (e.g., which ones are required or optional)</a:t>
            </a:r>
          </a:p>
          <a:p>
            <a:r>
              <a:rPr lang="en-US" dirty="0"/>
              <a:t>If you need assistance from another division or supporting agency within HQ AFSEC (e.g., SEW, JA, MAAF), contact HQ AFSEC/SES and we will engage those other entities on your behalf</a:t>
            </a:r>
          </a:p>
          <a:p>
            <a:r>
              <a:rPr lang="en-US" dirty="0"/>
              <a:t>We are the default contact between investigators and other HQ AFSEC organizations for Class A/B space mishaps  </a:t>
            </a: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ADD944-7AA1-4416-A170-75B36C95EB55}" type="slidenum"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82362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How We Support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HQ AFSEC/SES will provide technical and investigative expertise to DAF space mishap investigators, as needed</a:t>
            </a:r>
          </a:p>
          <a:p>
            <a:r>
              <a:rPr lang="en-US" dirty="0">
                <a:solidFill>
                  <a:schemeClr val="tx2"/>
                </a:solidFill>
              </a:rPr>
              <a:t>Prepare a memorandum of final evaluation (MOFE) for on-duty Class A/B space mishaps and ensure they are disseminated to the MAJCOM/FIELDCOM/DRU Director and/or Chief of </a:t>
            </a:r>
            <a:r>
              <a:rPr lang="en-US" dirty="0"/>
              <a:t>Safety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dirty="0">
                <a:solidFill>
                  <a:schemeClr val="tx2"/>
                </a:solidFill>
              </a:rPr>
              <a:t>Provide guidance on joint and combined space mishap investigation policy or doctrine in coordination with other services and nations </a:t>
            </a:r>
          </a:p>
          <a:p>
            <a:r>
              <a:rPr lang="en-US" dirty="0">
                <a:solidFill>
                  <a:schemeClr val="tx2"/>
                </a:solidFill>
              </a:rPr>
              <a:t>Provide oversight and management of open recommendations</a:t>
            </a:r>
          </a:p>
          <a:p>
            <a:endParaRPr lang="en-US" dirty="0">
              <a:solidFill>
                <a:schemeClr val="tx2"/>
              </a:solidFill>
            </a:endParaRPr>
          </a:p>
          <a:p>
            <a:endParaRPr lang="en-US" dirty="0">
              <a:solidFill>
                <a:schemeClr val="tx2"/>
              </a:solidFill>
            </a:endParaRPr>
          </a:p>
          <a:p>
            <a:pPr marL="0" indent="0" algn="r">
              <a:buNone/>
            </a:pPr>
            <a:endParaRPr lang="en-US" sz="1900" dirty="0">
              <a:solidFill>
                <a:schemeClr val="tx2"/>
              </a:solidFill>
            </a:endParaRPr>
          </a:p>
          <a:p>
            <a:pPr marL="0" indent="0" algn="r">
              <a:buNone/>
            </a:pPr>
            <a:r>
              <a:rPr lang="en-US" sz="1900" dirty="0">
                <a:solidFill>
                  <a:schemeClr val="tx2"/>
                </a:solidFill>
              </a:rPr>
              <a:t>Source:  DAFI91-204, </a:t>
            </a:r>
            <a:r>
              <a:rPr lang="en-US" sz="1900" i="1" dirty="0">
                <a:solidFill>
                  <a:schemeClr val="tx2"/>
                </a:solidFill>
              </a:rPr>
              <a:t>Safety Investigations and Reports</a:t>
            </a:r>
            <a:r>
              <a:rPr lang="en-US" sz="1900" dirty="0">
                <a:solidFill>
                  <a:schemeClr val="tx2"/>
                </a:solidFill>
              </a:rPr>
              <a:t>, 10 March 2021, Paragraphs 2.2-2.2.4.</a:t>
            </a: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ADD944-7AA1-4416-A170-75B36C95EB55}" type="slidenum"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72175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How We Support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Ensure all investigators have AFSAS accounts </a:t>
            </a:r>
            <a:r>
              <a:rPr lang="en-US" dirty="0"/>
              <a:t>and correct permissions to complete the investigation</a:t>
            </a:r>
            <a:r>
              <a:rPr lang="en-US" dirty="0">
                <a:solidFill>
                  <a:srgbClr val="FF0000"/>
                </a:solidFill>
              </a:rPr>
              <a:t>  </a:t>
            </a:r>
          </a:p>
          <a:p>
            <a:r>
              <a:rPr lang="en-US" dirty="0">
                <a:solidFill>
                  <a:schemeClr val="tx2"/>
                </a:solidFill>
              </a:rPr>
              <a:t>Assist with technical analysis of equipment </a:t>
            </a:r>
            <a:r>
              <a:rPr lang="en-US" dirty="0"/>
              <a:t>(e.g., MAAF can provide animations, technical experts can analyze information from data recorders, etc.)</a:t>
            </a:r>
          </a:p>
          <a:p>
            <a:r>
              <a:rPr lang="en-US" dirty="0">
                <a:solidFill>
                  <a:schemeClr val="tx2"/>
                </a:solidFill>
              </a:rPr>
              <a:t>Assist with writing the </a:t>
            </a:r>
            <a:r>
              <a:rPr lang="en-US" dirty="0"/>
              <a:t>different reports </a:t>
            </a:r>
            <a:r>
              <a:rPr lang="en-US" dirty="0">
                <a:solidFill>
                  <a:schemeClr val="tx2"/>
                </a:solidFill>
              </a:rPr>
              <a:t>– provide examples of previous reports</a:t>
            </a:r>
          </a:p>
          <a:p>
            <a:r>
              <a:rPr lang="en-US" dirty="0">
                <a:solidFill>
                  <a:schemeClr val="tx2"/>
                </a:solidFill>
              </a:rPr>
              <a:t>Ensure that </a:t>
            </a:r>
            <a:r>
              <a:rPr lang="en-US" dirty="0"/>
              <a:t>conclusions, findings, recommendations are consistent with the narrative</a:t>
            </a:r>
          </a:p>
          <a:p>
            <a:r>
              <a:rPr lang="en-US" dirty="0">
                <a:solidFill>
                  <a:schemeClr val="tx2"/>
                </a:solidFill>
              </a:rPr>
              <a:t>Provide a quality control (QC) review within 10 business days of submission of the</a:t>
            </a:r>
            <a:r>
              <a:rPr lang="en-US" dirty="0"/>
              <a:t> final </a:t>
            </a:r>
            <a:r>
              <a:rPr lang="en-US" dirty="0">
                <a:solidFill>
                  <a:schemeClr val="tx2"/>
                </a:solidFill>
              </a:rPr>
              <a:t>message by the investigation team </a:t>
            </a:r>
          </a:p>
          <a:p>
            <a:r>
              <a:rPr lang="en-US" dirty="0">
                <a:solidFill>
                  <a:schemeClr val="tx2"/>
                </a:solidFill>
              </a:rPr>
              <a:t>Non-compliance items will be returned to the investigation team for correction</a:t>
            </a:r>
          </a:p>
          <a:p>
            <a:r>
              <a:rPr lang="en-US" dirty="0">
                <a:solidFill>
                  <a:schemeClr val="tx2"/>
                </a:solidFill>
              </a:rPr>
              <a:t>Resubmission of the final message by the investigation team is required within 10 business days after HQ AFSEC/SES posts the QC review in AFSAS</a:t>
            </a: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ADD944-7AA1-4416-A170-75B36C95EB55}" type="slidenum"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5452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How We Support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Will provide guidance and advice to investigators throughout the investigation, as needed</a:t>
            </a:r>
          </a:p>
          <a:p>
            <a:r>
              <a:rPr lang="en-US"/>
              <a:t>The decision-making </a:t>
            </a:r>
            <a:r>
              <a:rPr lang="en-US" dirty="0"/>
              <a:t>process (analysis and final conclusions) belongs to the board president or the single investigating officer </a:t>
            </a:r>
          </a:p>
          <a:p>
            <a:r>
              <a:rPr lang="en-US" dirty="0"/>
              <a:t>During the QC and MOFE processes, we can reject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the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final message, if deemed necessary</a:t>
            </a:r>
          </a:p>
          <a:p>
            <a:endParaRPr lang="en-US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ADD944-7AA1-4416-A170-75B36C95EB55}" type="slidenum"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65933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Summary</a:t>
            </a: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ADD944-7AA1-4416-A170-75B36C95EB55}" type="slidenum"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BLUF:  The purpose of this brief is to describe how HQ AFSEC/SES supports the investigation team during a space mishap investigation</a:t>
            </a:r>
          </a:p>
          <a:p>
            <a:endParaRPr lang="en-US" dirty="0">
              <a:solidFill>
                <a:srgbClr val="FF0000"/>
              </a:solidFill>
            </a:endParaRPr>
          </a:p>
          <a:p>
            <a:r>
              <a:rPr lang="en-US" dirty="0"/>
              <a:t>How HQ AFSEC/SES supports space mishap investigations:</a:t>
            </a:r>
          </a:p>
          <a:p>
            <a:pPr lvl="1"/>
            <a:r>
              <a:rPr lang="en-US" dirty="0"/>
              <a:t>We can provide full support on Class A/B space mishaps and are available for consultation on Class C/D/E space mishaps</a:t>
            </a:r>
          </a:p>
          <a:p>
            <a:pPr lvl="1"/>
            <a:r>
              <a:rPr lang="en-US" dirty="0"/>
              <a:t>We conduct a QC, prepare a MOFE on the final message, and can reject the final message, if deemed necessary</a:t>
            </a:r>
          </a:p>
          <a:p>
            <a:pPr lvl="1"/>
            <a:r>
              <a:rPr lang="en-US" dirty="0"/>
              <a:t>We act as a liaison between the investigation team and other organizations at HQ AFSEC</a:t>
            </a:r>
          </a:p>
          <a:p>
            <a:pPr lvl="1"/>
            <a:r>
              <a:rPr lang="en-US" dirty="0"/>
              <a:t>Provide guidance on policy and doctrine </a:t>
            </a:r>
            <a:r>
              <a:rPr lang="en-US" dirty="0">
                <a:solidFill>
                  <a:schemeClr val="tx2"/>
                </a:solidFill>
              </a:rPr>
              <a:t>in coordination with other services and nations </a:t>
            </a:r>
            <a:endParaRPr lang="en-US" dirty="0"/>
          </a:p>
          <a:p>
            <a:pPr lvl="1"/>
            <a:r>
              <a:rPr lang="en-US" dirty="0">
                <a:solidFill>
                  <a:schemeClr val="tx2"/>
                </a:solidFill>
              </a:rPr>
              <a:t>Provide oversight and management of open recommendations</a:t>
            </a:r>
          </a:p>
        </p:txBody>
      </p:sp>
    </p:spTree>
    <p:extLst>
      <p:ext uri="{BB962C8B-B14F-4D97-AF65-F5344CB8AC3E}">
        <p14:creationId xmlns:p14="http://schemas.microsoft.com/office/powerpoint/2010/main" val="37550072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ADD944-7AA1-4416-A170-75B36C95EB55}" type="slidenum"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Content Placeholder 3"/>
          <p:cNvSpPr>
            <a:spLocks noGrp="1"/>
          </p:cNvSpPr>
          <p:nvPr>
            <p:ph idx="1"/>
          </p:nvPr>
        </p:nvSpPr>
        <p:spPr>
          <a:xfrm>
            <a:off x="1867429" y="1380965"/>
            <a:ext cx="8397875" cy="4743450"/>
          </a:xfrm>
        </p:spPr>
        <p:txBody>
          <a:bodyPr/>
          <a:lstStyle/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sz="6000" dirty="0"/>
              <a:t>QUESTIONS</a:t>
            </a:r>
          </a:p>
        </p:txBody>
      </p:sp>
    </p:spTree>
    <p:extLst>
      <p:ext uri="{BB962C8B-B14F-4D97-AF65-F5344CB8AC3E}">
        <p14:creationId xmlns:p14="http://schemas.microsoft.com/office/powerpoint/2010/main" val="2732012505"/>
      </p:ext>
    </p:extLst>
  </p:cSld>
  <p:clrMapOvr>
    <a:masterClrMapping/>
  </p:clrMapOvr>
</p:sld>
</file>

<file path=ppt/theme/theme1.xml><?xml version="1.0" encoding="utf-8"?>
<a:theme xmlns:a="http://schemas.openxmlformats.org/drawingml/2006/main" name="3_USAF(Unclas)">
  <a:themeElements>
    <a:clrScheme name="USAF(Unclas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USAF(Unclas)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USAF(Unclas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AF(Unclas)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SAF(Unclas)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AF(Unclas)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AF(Unclas)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AF(Unclas)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AF(Unclas)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USAF(Unclas)">
  <a:themeElements>
    <a:clrScheme name="USAF(Unclas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USAF(Unclas)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USAF(Unclas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AF(Unclas)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SAF(Unclas)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AF(Unclas)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AF(Unclas)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AF(Unclas)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AF(Unclas)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7_USAF(Unclas)">
  <a:themeElements>
    <a:clrScheme name="USAF(Unclas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USAF(Unclas)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USAF(Unclas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AF(Unclas)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SAF(Unclas)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AF(Unclas)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AF(Unclas)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AF(Unclas)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AF(Unclas)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USAF(Unclas)">
  <a:themeElements>
    <a:clrScheme name="USAF(Unclas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USAF(Unclas)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USAF(Unclas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AF(Unclas)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SAF(Unclas)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AF(Unclas)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AF(Unclas)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AF(Unclas)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AF(Unclas)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5_USAF(Unclas)">
  <a:themeElements>
    <a:clrScheme name="USAF(Unclas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USAF(Unclas)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USAF(Unclas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AF(Unclas)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SAF(Unclas)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AF(Unclas)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AF(Unclas)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AF(Unclas)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AF(Unclas)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6_USAF(Unclas)">
  <a:themeElements>
    <a:clrScheme name="USAF(Unclas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USAF(Unclas)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USAF(Unclas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AF(Unclas)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SAF(Unclas)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AF(Unclas)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AF(Unclas)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AF(Unclas)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AF(Unclas)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56A054A60E2C3478723735A374A0BDB" ma:contentTypeVersion="8" ma:contentTypeDescription="Create a new document." ma:contentTypeScope="" ma:versionID="257c768855b192f843ca107bfa516ccd">
  <xsd:schema xmlns:xsd="http://www.w3.org/2001/XMLSchema" xmlns:xs="http://www.w3.org/2001/XMLSchema" xmlns:p="http://schemas.microsoft.com/office/2006/metadata/properties" xmlns:ns3="f1fef992-8d6a-414b-ac18-3909b3198c22" targetNamespace="http://schemas.microsoft.com/office/2006/metadata/properties" ma:root="true" ma:fieldsID="f40ea331154d98a647311bf8c3024b66" ns3:_="">
    <xsd:import namespace="f1fef992-8d6a-414b-ac18-3909b3198c22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1fef992-8d6a-414b-ac18-3909b3198c2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2F836DE-E671-4BFA-B587-5BEC21BBC66A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f1fef992-8d6a-414b-ac18-3909b3198c22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B527493-2D76-4A42-AAA3-687594385E7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434005C-D641-448A-BCBE-663A72D3EF3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1fef992-8d6a-414b-ac18-3909b3198c2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1718</TotalTime>
  <Words>666</Words>
  <Application>Microsoft Office PowerPoint</Application>
  <PresentationFormat>Widescreen</PresentationFormat>
  <Paragraphs>69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8</vt:i4>
      </vt:variant>
    </vt:vector>
  </HeadingPairs>
  <TitlesOfParts>
    <vt:vector size="19" baseType="lpstr">
      <vt:lpstr>Arial</vt:lpstr>
      <vt:lpstr>Calibri</vt:lpstr>
      <vt:lpstr>Century Schoolbook</vt:lpstr>
      <vt:lpstr>Times New Roman</vt:lpstr>
      <vt:lpstr>Wingdings</vt:lpstr>
      <vt:lpstr>3_USAF(Unclas)</vt:lpstr>
      <vt:lpstr>2_USAF(Unclas)</vt:lpstr>
      <vt:lpstr>7_USAF(Unclas)</vt:lpstr>
      <vt:lpstr>4_USAF(Unclas)</vt:lpstr>
      <vt:lpstr>5_USAF(Unclas)</vt:lpstr>
      <vt:lpstr>6_USAF(Unclas)</vt:lpstr>
      <vt:lpstr>PowerPoint Presentation</vt:lpstr>
      <vt:lpstr>Purpose</vt:lpstr>
      <vt:lpstr>How We Support</vt:lpstr>
      <vt:lpstr>How We Support</vt:lpstr>
      <vt:lpstr>How We Support</vt:lpstr>
      <vt:lpstr>How We Support</vt:lpstr>
      <vt:lpstr>Summary</vt:lpstr>
      <vt:lpstr>PowerPoint Presentation</vt:lpstr>
    </vt:vector>
  </TitlesOfParts>
  <Company>U.S. Air Force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FRANCO, CRYSTAL D GS-12 USAF HAF AFSEC/SER</dc:creator>
  <cp:lastModifiedBy>HESCH, SARA J Capt USAF ANG NMSTHQ/A1</cp:lastModifiedBy>
  <cp:revision>242</cp:revision>
  <dcterms:created xsi:type="dcterms:W3CDTF">2021-05-04T18:05:44Z</dcterms:created>
  <dcterms:modified xsi:type="dcterms:W3CDTF">2023-12-06T15:22:35Z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0x010100156A054A60E2C3478723735A374A0BDB</vt:lpwstr>
  </property>
</Properties>
</file>